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9" r:id="rId3"/>
    <p:sldId id="274" r:id="rId4"/>
    <p:sldId id="257" r:id="rId5"/>
    <p:sldId id="279" r:id="rId6"/>
    <p:sldId id="260" r:id="rId7"/>
    <p:sldId id="277" r:id="rId8"/>
    <p:sldId id="261" r:id="rId9"/>
    <p:sldId id="268" r:id="rId10"/>
    <p:sldId id="269" r:id="rId11"/>
    <p:sldId id="262" r:id="rId12"/>
    <p:sldId id="265" r:id="rId13"/>
    <p:sldId id="266" r:id="rId14"/>
    <p:sldId id="275" r:id="rId15"/>
    <p:sldId id="276" r:id="rId16"/>
    <p:sldId id="263" r:id="rId17"/>
    <p:sldId id="270" r:id="rId18"/>
    <p:sldId id="271" r:id="rId19"/>
    <p:sldId id="272" r:id="rId20"/>
    <p:sldId id="273" r:id="rId21"/>
    <p:sldId id="278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8DEAD9-50C3-4148-BF68-070F869C2988}" type="datetimeFigureOut">
              <a:rPr lang="en-IN" smtClean="0"/>
              <a:t>11-11-2016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3C8C4E5-CFF3-42C3-BCE9-F0FD9873A790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nimated/Unemployment/animated_choropleth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ebmap/ma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aya.shinyapps.io/floo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3200400" cy="929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GIS using R</a:t>
            </a:r>
            <a:endParaRPr lang="en-I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26670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few examples</a:t>
            </a:r>
            <a:endParaRPr lang="en-IN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267200"/>
            <a:ext cx="21402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Jaya Krishnan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GIS Consultant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jayaakrish@gmail.com</a:t>
            </a:r>
            <a:endParaRPr lang="en-IN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_projects\rest\flood_ter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Eg.4 : Land cover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1426"/>
            <a:ext cx="7696200" cy="4869374"/>
          </a:xfrm>
        </p:spPr>
        <p:txBody>
          <a:bodyPr>
            <a:normAutofit fontScale="62500" lnSpcReduction="20000"/>
          </a:bodyPr>
          <a:lstStyle/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Input </a:t>
            </a:r>
            <a:r>
              <a:rPr lang="en-US" sz="3800" dirty="0"/>
              <a:t>: </a:t>
            </a:r>
            <a:r>
              <a:rPr lang="en-US" sz="3800" dirty="0" smtClean="0"/>
              <a:t>Landsat </a:t>
            </a:r>
            <a:r>
              <a:rPr lang="en-US" sz="3800" dirty="0"/>
              <a:t>30m </a:t>
            </a:r>
            <a:r>
              <a:rPr lang="en-US" sz="3800" dirty="0" smtClean="0"/>
              <a:t>resolution satellite image from 2015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/>
              <a:t>Data source : US Geological Survey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R packages </a:t>
            </a:r>
            <a:r>
              <a:rPr lang="en-US" sz="3800" dirty="0"/>
              <a:t>: </a:t>
            </a:r>
            <a:r>
              <a:rPr lang="en-US" sz="3800" dirty="0" smtClean="0"/>
              <a:t>raster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Processing</a:t>
            </a:r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Stack 7 Landsat bands</a:t>
            </a:r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Clip to study area</a:t>
            </a:r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Plot false color composite</a:t>
            </a:r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Perform unsupervised classification </a:t>
            </a:r>
            <a:endParaRPr lang="en-US" sz="3400" dirty="0"/>
          </a:p>
          <a:p>
            <a:pPr marL="457200" indent="-274320">
              <a:buFont typeface="Arial" pitchFamily="34" charset="0"/>
              <a:buChar char="•"/>
            </a:pPr>
            <a:endParaRPr lang="en-US" sz="3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Output </a:t>
            </a:r>
            <a:r>
              <a:rPr lang="en-US" sz="3800" dirty="0"/>
              <a:t>: </a:t>
            </a:r>
            <a:r>
              <a:rPr lang="en-US" sz="3800" dirty="0" smtClean="0"/>
              <a:t>classified </a:t>
            </a:r>
            <a:r>
              <a:rPr lang="en-US" sz="3800" dirty="0" err="1" smtClean="0"/>
              <a:t>tif</a:t>
            </a:r>
            <a:r>
              <a:rPr lang="en-US" sz="3800" dirty="0" smtClean="0"/>
              <a:t> image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92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88" y="6927"/>
            <a:ext cx="4641274" cy="914400"/>
          </a:xfrm>
        </p:spPr>
        <p:txBody>
          <a:bodyPr/>
          <a:lstStyle/>
          <a:p>
            <a:r>
              <a:rPr lang="en-US" sz="2400" dirty="0" smtClean="0"/>
              <a:t>            Input</a:t>
            </a:r>
            <a:br>
              <a:rPr lang="en-US" sz="2400" dirty="0" smtClean="0"/>
            </a:br>
            <a:r>
              <a:rPr lang="en-US" sz="2200" dirty="0" smtClean="0"/>
              <a:t>Landsat 8, 2015 satellite image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False color composite – </a:t>
            </a:r>
            <a:r>
              <a:rPr lang="en-US" sz="2200" dirty="0" smtClean="0"/>
              <a:t>(NIR, Red, Green)</a:t>
            </a:r>
            <a:endParaRPr lang="en-IN" sz="2200" dirty="0"/>
          </a:p>
        </p:txBody>
      </p:sp>
      <p:pic>
        <p:nvPicPr>
          <p:cNvPr id="1026" name="Picture 2" descr="D:\R_projects\landcover\Van.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0438"/>
          <a:stretch/>
        </p:blipFill>
        <p:spPr bwMode="auto">
          <a:xfrm>
            <a:off x="0" y="0"/>
            <a:ext cx="4468089" cy="40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R_projects\landcover\classified2015sept.ti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17468" r="28024" b="21238"/>
          <a:stretch/>
        </p:blipFill>
        <p:spPr bwMode="auto">
          <a:xfrm>
            <a:off x="4807528" y="1704109"/>
            <a:ext cx="4336470" cy="41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3507" y="4638935"/>
            <a:ext cx="4087089" cy="212554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/>
              <a:t>Classified output : 5 clusters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Green : Dense vegetation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Brown : Built-up (residential)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Yellow: Built-up </a:t>
            </a:r>
            <a:r>
              <a:rPr lang="en-US" sz="2200" dirty="0" smtClean="0"/>
              <a:t>(commercial)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Purple: Sparse veg (mixed class)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Blue </a:t>
            </a:r>
            <a:r>
              <a:rPr lang="en-US" sz="2200" dirty="0"/>
              <a:t>: </a:t>
            </a:r>
            <a:r>
              <a:rPr lang="en-US" sz="2200" dirty="0" smtClean="0"/>
              <a:t>Water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92436" y="5799253"/>
            <a:ext cx="3851561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Caveats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Downtown : shadows of tall buildings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Mixing of classes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506187" y="51955"/>
            <a:ext cx="661559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Left Arrow 8"/>
          <p:cNvSpPr/>
          <p:nvPr/>
        </p:nvSpPr>
        <p:spPr>
          <a:xfrm>
            <a:off x="3957193" y="4724400"/>
            <a:ext cx="661559" cy="381000"/>
          </a:xfrm>
          <a:prstGeom prst="lef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59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Eg.5 : Using R within QGIS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95400"/>
            <a:ext cx="8028709" cy="1524000"/>
          </a:xfrm>
        </p:spPr>
        <p:txBody>
          <a:bodyPr>
            <a:normAutofit/>
          </a:bodyPr>
          <a:lstStyle/>
          <a:p>
            <a:pPr marL="457200" indent="-274320">
              <a:buFont typeface="Arial" pitchFamily="34" charset="0"/>
              <a:buChar char="•"/>
            </a:pPr>
            <a:r>
              <a:rPr lang="en-US" sz="2800" dirty="0" smtClean="0"/>
              <a:t>Several statistical R scripts to choose from in QGIS</a:t>
            </a:r>
            <a:endParaRPr lang="en-US" sz="2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2800" dirty="0" smtClean="0"/>
              <a:t>Option to create scripts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274320">
              <a:buFont typeface="Arial" pitchFamily="34" charset="0"/>
              <a:buChar char="•"/>
            </a:pPr>
            <a:endParaRPr lang="en-US" sz="2800" dirty="0"/>
          </a:p>
          <a:p>
            <a:pPr marL="457200" indent="-27432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2051" name="Picture 3" descr="D:\R_projects\rest\QGIS_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915890" cy="37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 within QGIS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5855" y="1524000"/>
            <a:ext cx="7696200" cy="486937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Input : LiDAR tile from 2013 (cluster of trees)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/>
              <a:t>Data source : City of </a:t>
            </a:r>
            <a:r>
              <a:rPr lang="en-US" sz="3800" dirty="0" smtClean="0"/>
              <a:t>Vancouver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 smtClean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R packages : </a:t>
            </a:r>
            <a:r>
              <a:rPr lang="en-US" sz="3800" dirty="0" err="1" smtClean="0"/>
              <a:t>rLiDAR</a:t>
            </a:r>
            <a:r>
              <a:rPr lang="en-US" sz="3800" dirty="0" smtClean="0"/>
              <a:t>, </a:t>
            </a:r>
            <a:r>
              <a:rPr lang="en-US" sz="3800" dirty="0" err="1" smtClean="0"/>
              <a:t>rgl</a:t>
            </a:r>
            <a:endParaRPr lang="en-US" sz="3800" dirty="0" smtClean="0"/>
          </a:p>
          <a:p>
            <a:pPr marL="457200" indent="-274320">
              <a:buFont typeface="Arial" pitchFamily="34" charset="0"/>
              <a:buChar char="•"/>
            </a:pPr>
            <a:endParaRPr lang="en-US" sz="3800" dirty="0" smtClean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Processing</a:t>
            </a:r>
          </a:p>
          <a:p>
            <a:pPr marL="786384" lvl="1" indent="-274320">
              <a:buFont typeface="Arial" pitchFamily="34" charset="0"/>
              <a:buChar char="•"/>
            </a:pPr>
            <a:endParaRPr lang="en-US" sz="3400" dirty="0" smtClean="0"/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reading LiDAR tile</a:t>
            </a:r>
          </a:p>
          <a:p>
            <a:pPr marL="786384" lvl="1" indent="-274320">
              <a:buFont typeface="Arial" pitchFamily="34" charset="0"/>
              <a:buChar char="•"/>
            </a:pPr>
            <a:r>
              <a:rPr lang="en-US" sz="3400" dirty="0" smtClean="0"/>
              <a:t>plotting in 3D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3800" dirty="0" smtClean="0"/>
          </a:p>
          <a:p>
            <a:pPr marL="457200" indent="-274320">
              <a:buFont typeface="Arial" pitchFamily="34" charset="0"/>
              <a:buChar char="•"/>
            </a:pPr>
            <a:r>
              <a:rPr lang="en-US" sz="3800" dirty="0" smtClean="0"/>
              <a:t>Output : </a:t>
            </a:r>
            <a:r>
              <a:rPr lang="en-US" sz="3800" dirty="0" err="1" smtClean="0"/>
              <a:t>png</a:t>
            </a:r>
            <a:r>
              <a:rPr lang="en-US" sz="3800" dirty="0" smtClean="0"/>
              <a:t> image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869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LiDAR plot of trees</a:t>
            </a:r>
            <a:endParaRPr lang="en-IN" dirty="0"/>
          </a:p>
        </p:txBody>
      </p:sp>
      <p:pic>
        <p:nvPicPr>
          <p:cNvPr id="2051" name="Picture 3" descr="D:\R_projects\lidar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62575" cy="51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458200" cy="4572000"/>
          </a:xfrm>
        </p:spPr>
        <p:txBody>
          <a:bodyPr>
            <a:normAutofit/>
          </a:bodyPr>
          <a:lstStyle/>
          <a:p>
            <a:pPr marL="457200"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Input : Crime </a:t>
            </a:r>
            <a:r>
              <a:rPr lang="en-US" sz="2800" dirty="0"/>
              <a:t>data, </a:t>
            </a:r>
            <a:r>
              <a:rPr lang="en-US" sz="2800" dirty="0" smtClean="0"/>
              <a:t>(2003-2016)</a:t>
            </a:r>
          </a:p>
          <a:p>
            <a:pPr marL="457200"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source : </a:t>
            </a:r>
            <a:r>
              <a:rPr lang="en-US" sz="2800" dirty="0" smtClean="0"/>
              <a:t>City </a:t>
            </a:r>
            <a:r>
              <a:rPr lang="en-US" sz="2800" dirty="0"/>
              <a:t>of Van</a:t>
            </a:r>
            <a:endParaRPr lang="en-US" sz="2800" dirty="0" smtClean="0"/>
          </a:p>
          <a:p>
            <a:pPr marL="457200"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No. of points : </a:t>
            </a:r>
            <a:r>
              <a:rPr lang="en-IN" sz="2800" dirty="0" smtClean="0"/>
              <a:t>529,038</a:t>
            </a:r>
          </a:p>
          <a:p>
            <a:pPr marL="457200"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R </a:t>
            </a:r>
            <a:r>
              <a:rPr lang="en-US" sz="2800" dirty="0" smtClean="0"/>
              <a:t>packages </a:t>
            </a:r>
            <a:r>
              <a:rPr lang="en-US" sz="2800" dirty="0"/>
              <a:t>: </a:t>
            </a:r>
            <a:r>
              <a:rPr lang="en-US" sz="2800" dirty="0" err="1" smtClean="0"/>
              <a:t>sp</a:t>
            </a:r>
            <a:r>
              <a:rPr lang="en-US" sz="2800" dirty="0" smtClean="0"/>
              <a:t>, </a:t>
            </a:r>
            <a:r>
              <a:rPr lang="en-US" sz="2800" dirty="0" err="1" smtClean="0"/>
              <a:t>spatstat</a:t>
            </a:r>
            <a:r>
              <a:rPr lang="en-US" sz="2800" dirty="0"/>
              <a:t>, </a:t>
            </a:r>
            <a:r>
              <a:rPr lang="en-US" sz="2800" dirty="0" err="1" smtClean="0"/>
              <a:t>rgdal</a:t>
            </a:r>
            <a:endParaRPr lang="en-US" sz="2800" dirty="0"/>
          </a:p>
          <a:p>
            <a:pPr marL="457200" indent="-27432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Eg.6 : Crime data analysis</a:t>
            </a:r>
            <a:endParaRPr lang="en-IN" dirty="0"/>
          </a:p>
        </p:txBody>
      </p:sp>
      <p:pic>
        <p:nvPicPr>
          <p:cNvPr id="2050" name="Picture 2" descr="D:\R_projects\crime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868"/>
            <a:ext cx="5314950" cy="25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Crime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Plot : entire data</a:t>
            </a:r>
            <a:endParaRPr lang="en-IN" dirty="0"/>
          </a:p>
        </p:txBody>
      </p:sp>
      <p:pic>
        <p:nvPicPr>
          <p:cNvPr id="3074" name="Picture 2" descr="D:\R_projects\crime\Crime_pl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11704" r="9455" b="12386"/>
          <a:stretch/>
        </p:blipFill>
        <p:spPr bwMode="auto">
          <a:xfrm>
            <a:off x="1981200" y="1993307"/>
            <a:ext cx="5223163" cy="42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Crime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  <a:endParaRPr lang="en-IN" dirty="0"/>
          </a:p>
        </p:txBody>
      </p:sp>
      <p:pic>
        <p:nvPicPr>
          <p:cNvPr id="4098" name="Picture 2" descr="D:\R_projects\crime\BER_plo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4003" r="8909" b="9634"/>
          <a:stretch/>
        </p:blipFill>
        <p:spPr bwMode="auto">
          <a:xfrm>
            <a:off x="2057400" y="2057400"/>
            <a:ext cx="5167745" cy="46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371600"/>
            <a:ext cx="7772400" cy="4983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Plot : subset </a:t>
            </a:r>
            <a:r>
              <a:rPr lang="en-US" dirty="0"/>
              <a:t>- Break and Entry Residential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98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IN" dirty="0" smtClean="0"/>
              <a:t>Quadrat Counting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… </a:t>
            </a:r>
            <a:r>
              <a:rPr lang="en-US" dirty="0" smtClean="0"/>
              <a:t>Crime data analysis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3531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00" y="228600"/>
            <a:ext cx="7772400" cy="914400"/>
          </a:xfrm>
        </p:spPr>
        <p:txBody>
          <a:bodyPr/>
          <a:lstStyle/>
          <a:p>
            <a:r>
              <a:rPr lang="en-US" dirty="0" smtClean="0"/>
              <a:t>R :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1605"/>
            <a:ext cx="8458200" cy="54967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Open source &amp; cross platform </a:t>
            </a:r>
            <a:r>
              <a:rPr lang="en-US" sz="2400" dirty="0" smtClean="0"/>
              <a:t>software environment (</a:t>
            </a:r>
            <a:r>
              <a:rPr lang="en-US" sz="2400" dirty="0" err="1" smtClean="0"/>
              <a:t>UNIX,Win,Mac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programming language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manipulation, analysis, statistics, modeling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Excellent graphical capabilities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Flexible, extensible, </a:t>
            </a:r>
            <a:r>
              <a:rPr lang="en-US" sz="2400" dirty="0"/>
              <a:t>and </a:t>
            </a:r>
            <a:r>
              <a:rPr lang="en-US" sz="2400" dirty="0" smtClean="0"/>
              <a:t>customizable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9000+ packages </a:t>
            </a:r>
            <a:r>
              <a:rPr lang="en-US" sz="2400" dirty="0"/>
              <a:t>(functions and codes)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Growing </a:t>
            </a:r>
            <a:r>
              <a:rPr lang="en-US" sz="2400" dirty="0"/>
              <a:t>user base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Complements </a:t>
            </a:r>
            <a:r>
              <a:rPr lang="en-US" sz="2400" dirty="0" smtClean="0"/>
              <a:t>GIS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14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Crime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  <a:endParaRPr lang="en-IN" dirty="0"/>
          </a:p>
        </p:txBody>
      </p:sp>
      <p:pic>
        <p:nvPicPr>
          <p:cNvPr id="6146" name="Picture 2" descr="D:\R_projects\crime\Kernel_Density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5901" r="14040" b="21452"/>
          <a:stretch/>
        </p:blipFill>
        <p:spPr bwMode="auto">
          <a:xfrm>
            <a:off x="1524000" y="2438400"/>
            <a:ext cx="6019800" cy="38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447800"/>
            <a:ext cx="7772400" cy="490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dirty="0" smtClean="0"/>
              <a:t>Kernel Density – indicator of point density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92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Crime data analysis</a:t>
            </a:r>
            <a:endParaRPr lang="en-IN" dirty="0"/>
          </a:p>
        </p:txBody>
      </p:sp>
      <p:pic>
        <p:nvPicPr>
          <p:cNvPr id="1026" name="Picture 2" descr="D:\R_projects\crime\histo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676400"/>
            <a:ext cx="71818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7" y="2514600"/>
            <a:ext cx="2438400" cy="9144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886200"/>
            <a:ext cx="3463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Jaya Krishnan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jayaakrish@gmail.com</a:t>
            </a:r>
            <a:endParaRPr lang="en-IN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61724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/>
              <a:t>Animated thematic map in html player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/>
              <a:t>Interactive map : html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/>
              <a:t>Interactive map  or app : ‘shiny’ server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/>
              <a:t>Landsat imagery : Land cover classification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/>
              <a:t>Using R within QGIS 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 smtClean="0"/>
              <a:t>Crime data analysis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6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1: Animated map in html player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23624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Input : Unemployment (% of total labor force) 1991 to 2014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source: World Bank</a:t>
            </a:r>
          </a:p>
          <a:p>
            <a:pPr marL="6858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 packages: </a:t>
            </a:r>
            <a:r>
              <a:rPr lang="en-US" dirty="0" err="1" smtClean="0"/>
              <a:t>choroplethr</a:t>
            </a:r>
            <a:r>
              <a:rPr lang="en-US" dirty="0" smtClean="0"/>
              <a:t>, WDI, reshape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Output : series of </a:t>
            </a:r>
            <a:r>
              <a:rPr lang="en-US" dirty="0" err="1" smtClean="0"/>
              <a:t>choropleth</a:t>
            </a:r>
            <a:r>
              <a:rPr lang="en-US" dirty="0" smtClean="0"/>
              <a:t> or thematic maps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html player with play and pause options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hlinkClick r:id="rId2" action="ppaction://hlinkfile"/>
              </a:rPr>
              <a:t>choropleth.html</a:t>
            </a:r>
            <a:endParaRPr lang="en-IN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endParaRPr lang="en-US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9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/>
              <a:t>Animated map in html player</a:t>
            </a:r>
            <a:endParaRPr lang="en-IN" dirty="0"/>
          </a:p>
        </p:txBody>
      </p:sp>
      <p:pic>
        <p:nvPicPr>
          <p:cNvPr id="1026" name="Picture 2" descr="D:\R_projects\rest\choropl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53413" cy="37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Eg.2 : Interactive map : html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15340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300" dirty="0" smtClean="0"/>
              <a:t>Input </a:t>
            </a:r>
            <a:r>
              <a:rPr lang="en-US" sz="2300" dirty="0"/>
              <a:t>: shapefiles (</a:t>
            </a:r>
            <a:r>
              <a:rPr lang="en-US" sz="2300" dirty="0" smtClean="0"/>
              <a:t>polygon, line, point)</a:t>
            </a:r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300" dirty="0"/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300" dirty="0"/>
              <a:t>Data source : City of Vancouver</a:t>
            </a:r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300" dirty="0"/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300" dirty="0" smtClean="0"/>
              <a:t>R packages </a:t>
            </a:r>
            <a:r>
              <a:rPr lang="en-US" sz="2300" dirty="0"/>
              <a:t>: leaflet, </a:t>
            </a:r>
            <a:r>
              <a:rPr lang="en-US" sz="2300" dirty="0" smtClean="0"/>
              <a:t>raster</a:t>
            </a:r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300" dirty="0"/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300" dirty="0" smtClean="0"/>
              <a:t>Output </a:t>
            </a:r>
            <a:r>
              <a:rPr lang="en-US" sz="2300" dirty="0"/>
              <a:t>: Interactive web map - manual zoom and </a:t>
            </a:r>
            <a:r>
              <a:rPr lang="en-US" sz="2300" dirty="0" smtClean="0"/>
              <a:t>pan</a:t>
            </a:r>
          </a:p>
          <a:p>
            <a:pPr marL="640080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300" dirty="0"/>
          </a:p>
          <a:p>
            <a:pPr marL="91440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000" dirty="0"/>
              <a:t>radio buttons to toggle between base maps</a:t>
            </a:r>
          </a:p>
          <a:p>
            <a:pPr marL="91440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000" dirty="0"/>
              <a:t>check boxes to switch layers on/off</a:t>
            </a:r>
          </a:p>
          <a:p>
            <a:pPr marL="91440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000" dirty="0"/>
              <a:t>metadata popup on mouse click / </a:t>
            </a:r>
            <a:r>
              <a:rPr lang="en-US" sz="2000" dirty="0" smtClean="0"/>
              <a:t>hover</a:t>
            </a:r>
          </a:p>
          <a:p>
            <a:pPr marL="91440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hlinkClick r:id="rId2" action="ppaction://hlinkfile"/>
              </a:rPr>
              <a:t>webmap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3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map : html</a:t>
            </a:r>
            <a:endParaRPr lang="en-IN" dirty="0"/>
          </a:p>
        </p:txBody>
      </p:sp>
      <p:pic>
        <p:nvPicPr>
          <p:cNvPr id="1026" name="Picture 2" descr="D:\R_projects\webmap\web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67600" cy="51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Eg.3 : Interactive map : ‘shiny’ server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953000"/>
          </a:xfrm>
        </p:spPr>
        <p:txBody>
          <a:bodyPr>
            <a:normAutofit fontScale="77500" lnSpcReduction="20000"/>
          </a:bodyPr>
          <a:lstStyle/>
          <a:p>
            <a:pPr marL="457200" indent="-274320">
              <a:buFont typeface="Arial" pitchFamily="34" charset="0"/>
              <a:buChar char="•"/>
            </a:pPr>
            <a:r>
              <a:rPr lang="en-US" sz="2800" dirty="0" smtClean="0"/>
              <a:t>Input </a:t>
            </a:r>
            <a:r>
              <a:rPr lang="en-US" sz="2800" dirty="0"/>
              <a:t>: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 – flood events (1900 to 1997), province boundaries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2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2800" dirty="0"/>
              <a:t>Data source : </a:t>
            </a:r>
            <a:r>
              <a:rPr lang="en-US" sz="2800" dirty="0" err="1"/>
              <a:t>Geogratis</a:t>
            </a:r>
            <a:r>
              <a:rPr lang="en-US" sz="2800" dirty="0"/>
              <a:t>, Canada</a:t>
            </a:r>
          </a:p>
          <a:p>
            <a:pPr marL="457200" indent="-27432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274320">
              <a:buFont typeface="Arial" pitchFamily="34" charset="0"/>
              <a:buChar char="•"/>
            </a:pPr>
            <a:r>
              <a:rPr lang="en-US" sz="2800" dirty="0" smtClean="0"/>
              <a:t>R packages : shiny, leaflet, </a:t>
            </a:r>
            <a:r>
              <a:rPr lang="en-US" sz="2800" dirty="0" err="1" smtClean="0"/>
              <a:t>rsconnect</a:t>
            </a:r>
            <a:r>
              <a:rPr lang="en-US" sz="2800" dirty="0" smtClean="0"/>
              <a:t>, </a:t>
            </a:r>
            <a:r>
              <a:rPr lang="en-US" sz="2800" dirty="0" err="1" smtClean="0"/>
              <a:t>rgdal</a:t>
            </a:r>
            <a:endParaRPr lang="en-US" sz="2800" dirty="0"/>
          </a:p>
          <a:p>
            <a:pPr marL="457200" indent="-274320">
              <a:buFont typeface="Arial" pitchFamily="34" charset="0"/>
              <a:buChar char="•"/>
            </a:pPr>
            <a:endParaRPr lang="en-US" sz="2800" dirty="0"/>
          </a:p>
          <a:p>
            <a:pPr marL="457200" indent="-274320">
              <a:buFont typeface="Arial" pitchFamily="34" charset="0"/>
              <a:buChar char="•"/>
            </a:pPr>
            <a:r>
              <a:rPr lang="en-US" sz="2800" dirty="0"/>
              <a:t>Output : Interactive web map </a:t>
            </a:r>
            <a:r>
              <a:rPr lang="en-US" sz="2800" dirty="0" smtClean="0"/>
              <a:t>deployed on ‘shiny’ server</a:t>
            </a:r>
            <a:endParaRPr lang="en-US" sz="2800" dirty="0"/>
          </a:p>
          <a:p>
            <a:pPr marL="914400" lvl="1" indent="-274320">
              <a:buFont typeface="Wingdings" pitchFamily="2" charset="2"/>
              <a:buChar char="§"/>
            </a:pPr>
            <a:endParaRPr lang="en-US" sz="2400" dirty="0" smtClean="0"/>
          </a:p>
          <a:p>
            <a:pPr marL="914400" lvl="1" indent="-27432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smtClean="0"/>
              <a:t>Slider bar to choose year(s) of event</a:t>
            </a:r>
          </a:p>
          <a:p>
            <a:pPr marL="914400" lvl="1" indent="-27432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smtClean="0"/>
              <a:t>drop down list of color palette</a:t>
            </a:r>
          </a:p>
          <a:p>
            <a:pPr marL="914400" lvl="1" indent="-27432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smtClean="0"/>
              <a:t>metadata </a:t>
            </a:r>
            <a:r>
              <a:rPr lang="en-US" sz="2400" dirty="0"/>
              <a:t>popup on </a:t>
            </a:r>
            <a:r>
              <a:rPr lang="en-US" sz="2400" i="1" dirty="0"/>
              <a:t>mouse</a:t>
            </a:r>
            <a:r>
              <a:rPr lang="en-US" sz="2400" dirty="0"/>
              <a:t> </a:t>
            </a:r>
            <a:r>
              <a:rPr lang="en-US" sz="2400" dirty="0" smtClean="0"/>
              <a:t>click</a:t>
            </a:r>
          </a:p>
          <a:p>
            <a:pPr marL="914400" lvl="1" indent="-27432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/>
              <a:t>automated zoom and </a:t>
            </a:r>
            <a:r>
              <a:rPr lang="en-US" sz="2400" dirty="0" smtClean="0"/>
              <a:t>pan</a:t>
            </a:r>
          </a:p>
          <a:p>
            <a:pPr marL="640080" lvl="1" indent="0">
              <a:lnSpc>
                <a:spcPct val="120000"/>
              </a:lnSpc>
              <a:buNone/>
            </a:pPr>
            <a:r>
              <a:rPr lang="en-US" sz="3300" dirty="0">
                <a:hlinkClick r:id="rId2"/>
              </a:rPr>
              <a:t>https://jaya.shinyapps.io/flood/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35608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D:\R_projects\rest\flood_o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8225" cy="62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1134</TotalTime>
  <Words>515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GIS using R</vt:lpstr>
      <vt:lpstr>R : Overview</vt:lpstr>
      <vt:lpstr>Examples</vt:lpstr>
      <vt:lpstr>Eg 1: Animated map in html player</vt:lpstr>
      <vt:lpstr>…Animated map in html player</vt:lpstr>
      <vt:lpstr>Eg.2 : Interactive map : html</vt:lpstr>
      <vt:lpstr>Interactive map : html</vt:lpstr>
      <vt:lpstr>Eg.3 : Interactive map : ‘shiny’ server</vt:lpstr>
      <vt:lpstr>PowerPoint Presentation</vt:lpstr>
      <vt:lpstr>PowerPoint Presentation</vt:lpstr>
      <vt:lpstr>Eg.4 : Land cover classification</vt:lpstr>
      <vt:lpstr>            Input Landsat 8, 2015 satellite image False color composite – (NIR, Red, Green)</vt:lpstr>
      <vt:lpstr>Eg.5 : Using R within QGIS</vt:lpstr>
      <vt:lpstr>Using R within QGIS</vt:lpstr>
      <vt:lpstr>LiDAR plot of trees</vt:lpstr>
      <vt:lpstr>Eg.6 : Crime data analysis</vt:lpstr>
      <vt:lpstr>… Crime data analysis</vt:lpstr>
      <vt:lpstr>… Crime data analysis</vt:lpstr>
      <vt:lpstr>PowerPoint Presentation</vt:lpstr>
      <vt:lpstr>… Crime data analysis</vt:lpstr>
      <vt:lpstr>… Crime data 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using R</dc:title>
  <dc:creator>JAYA</dc:creator>
  <cp:lastModifiedBy>JAYA</cp:lastModifiedBy>
  <cp:revision>172</cp:revision>
  <dcterms:created xsi:type="dcterms:W3CDTF">2016-10-25T02:20:24Z</dcterms:created>
  <dcterms:modified xsi:type="dcterms:W3CDTF">2016-11-11T23:45:06Z</dcterms:modified>
</cp:coreProperties>
</file>